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5"/>
    <p:sldMasterId id="2147483664" r:id="rId6"/>
    <p:sldMasterId id="214748366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ACB8CBB-E9D1-4D2D-8120-9667BF6FBFCF}">
  <a:tblStyle styleId="{3ACB8CBB-E9D1-4D2D-8120-9667BF6FBFC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4070FCC-0758-4668-9041-5B03010C2B40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dk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dk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372D5E81-0F7D-44C5-8BAE-388ED36CA1C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cea434bca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cea434bca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ce273b63b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ce273b63b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e273b63b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ce273b63b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dbb4604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dbb460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e273b63b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e273b63b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ce273b63b_3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ce273b63b_3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ce273b63b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ce273b63b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ce273b63b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ce273b63b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e273b63b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ce273b63b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ce273b63b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ce273b63b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ce273b63b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ce273b63b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ce273b63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5ce273b63b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ce273b63b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ce273b63b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ce273b63b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ce273b63b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ce273b63b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ce273b63b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ce273b63b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ce273b63b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cf2551ac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cf2551ac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ce273b63b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ce273b63b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ce273b63b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ce273b63b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ce273b63b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ce273b63b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ce273b63b_3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ce273b63b_3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ce273b63b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ce273b63b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ce273b63b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ce273b63b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ce273b63b_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ce273b63b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ce273b63b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ce273b63b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ce273b63b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ce273b63b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ce273b63b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ce273b63b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ce273b63b_1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ce273b63b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ce273b63b_1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ce273b63b_1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ce273b63b_1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ce273b63b_1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ce273b63b_1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ce273b63b_1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ce273b63b_1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ce273b63b_1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ce273b63b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ce273b63b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ce273b63b_1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ce273b63b_1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ce273b63b_1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ce273b63b_1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ce273b63b_1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ce273b63b_1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ce273b63b_1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ce273b63b_1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ce273b63b_1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ce273b63b_1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ce273b63b_1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ce273b63b_1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ce273b63b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ce273b63b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e273b63b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ce273b63b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e273b63b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ce273b63b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ce273b63b_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ce273b63b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ce273b63b_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ce273b63b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 pw from table where id=? pwq=? pwa=?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>
  <p:cSld name="제목만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107504" y="206375"/>
            <a:ext cx="7344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15064" y="195486"/>
            <a:ext cx="549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4" name="Google Shape;54;p14"/>
          <p:cNvCxnSpPr/>
          <p:nvPr/>
        </p:nvCxnSpPr>
        <p:spPr>
          <a:xfrm>
            <a:off x="107504" y="483518"/>
            <a:ext cx="8856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323528" y="2211710"/>
            <a:ext cx="64008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type="title"/>
          </p:nvPr>
        </p:nvSpPr>
        <p:spPr>
          <a:xfrm>
            <a:off x="107504" y="1707654"/>
            <a:ext cx="7344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15064" y="195486"/>
            <a:ext cx="549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" name="Google Shape;59;p15"/>
          <p:cNvSpPr txBox="1"/>
          <p:nvPr/>
        </p:nvSpPr>
        <p:spPr>
          <a:xfrm>
            <a:off x="7761312" y="226888"/>
            <a:ext cx="86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㈜쀼어’s</a:t>
            </a:r>
            <a:r>
              <a:rPr lang="ko" sz="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blog |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>
            <a:off x="107504" y="2128813"/>
            <a:ext cx="88569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사용자 지정 레이아웃">
  <p:cSld name="사용자 지정 레이아웃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>
  <p:cSld name="제목만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285428" y="1520205"/>
            <a:ext cx="8463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66" name="Google Shape;66;p18"/>
          <p:cNvCxnSpPr/>
          <p:nvPr/>
        </p:nvCxnSpPr>
        <p:spPr>
          <a:xfrm>
            <a:off x="1100758" y="1491630"/>
            <a:ext cx="7632900" cy="0"/>
          </a:xfrm>
          <a:prstGeom prst="straightConnector1">
            <a:avLst/>
          </a:prstGeom>
          <a:noFill/>
          <a:ln cap="flat" cmpd="sng" w="57150">
            <a:solidFill>
              <a:srgbClr val="E36C0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8"/>
          <p:cNvSpPr txBox="1"/>
          <p:nvPr/>
        </p:nvSpPr>
        <p:spPr>
          <a:xfrm>
            <a:off x="289620" y="1362472"/>
            <a:ext cx="825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0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Storyboard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8" name="Google Shape;68;p18"/>
          <p:cNvGraphicFramePr/>
          <p:nvPr/>
        </p:nvGraphicFramePr>
        <p:xfrm>
          <a:off x="395536" y="355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{3ACB8CBB-E9D1-4D2D-8120-9667BF6FBFCF}</a:tableStyleId>
              </a:tblPr>
              <a:tblGrid>
                <a:gridCol w="2052625"/>
                <a:gridCol w="2052625"/>
                <a:gridCol w="2052625"/>
                <a:gridCol w="2052625"/>
              </a:tblGrid>
              <a:tr h="14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" sz="1000" u="none" cap="none" strike="noStrike"/>
                        <a:t>Document Version</a:t>
                      </a:r>
                      <a:endParaRPr b="1" i="0" sz="1000" u="none" cap="none" strike="noStrik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" sz="1000" u="none" cap="none" strike="noStrike"/>
                        <a:t>Last Updated</a:t>
                      </a:r>
                      <a:endParaRPr b="1" i="0" sz="1000" u="none" cap="none" strike="noStrik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" sz="1000" u="none" cap="none" strike="noStrike"/>
                        <a:t>Organization</a:t>
                      </a:r>
                      <a:endParaRPr b="1" i="0" sz="1000" u="none" cap="none" strike="noStrik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" sz="1000" u="none" cap="none" strike="noStrike"/>
                        <a:t>Author</a:t>
                      </a:r>
                      <a:endParaRPr b="1" i="0" sz="1000" u="none" cap="none" strike="noStrik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99728" y="3824461"/>
            <a:ext cx="201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2466653" y="3824461"/>
            <a:ext cx="201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4509517" y="3824461"/>
            <a:ext cx="201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6569174" y="3824461"/>
            <a:ext cx="20166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175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9845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9845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71000">
                <a:srgbClr val="EDEDED"/>
              </a:gs>
              <a:gs pos="100000">
                <a:srgbClr val="919191">
                  <a:alpha val="3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3.xml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2.xml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5.xml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7.xml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6.xml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9.xml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8.xml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1.xml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2.xml"/><Relationship Id="rId4" Type="http://schemas.openxmlformats.org/officeDocument/2006/relationships/slide" Target="/ppt/slides/slide20.xml"/><Relationship Id="rId5" Type="http://schemas.openxmlformats.org/officeDocument/2006/relationships/image" Target="../media/image1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1.xml"/><Relationship Id="rId4" Type="http://schemas.openxmlformats.org/officeDocument/2006/relationships/slide" Target="/ppt/slides/slide21.xml"/><Relationship Id="rId5" Type="http://schemas.openxmlformats.org/officeDocument/2006/relationships/image" Target="../media/image1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1.xml"/><Relationship Id="rId4" Type="http://schemas.openxmlformats.org/officeDocument/2006/relationships/slide" Target="/ppt/slides/slide20.xml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slide" Target="/ppt/slides/slide27.xml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slide" Target="/ppt/slides/slide28.xml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slide" Target="/ppt/slides/slide25.xml"/><Relationship Id="rId5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slide" Target="/ppt/slides/slide25.xml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jp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37.xml"/><Relationship Id="rId4" Type="http://schemas.openxmlformats.org/officeDocument/2006/relationships/slide" Target="/ppt/slides/slide38.xml"/><Relationship Id="rId5" Type="http://schemas.openxmlformats.org/officeDocument/2006/relationships/image" Target="../media/image40.jpg"/><Relationship Id="rId6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36.xml"/><Relationship Id="rId4" Type="http://schemas.openxmlformats.org/officeDocument/2006/relationships/slide" Target="/ppt/slides/slide36.xml"/><Relationship Id="rId5" Type="http://schemas.openxmlformats.org/officeDocument/2006/relationships/image" Target="../media/image31.jpg"/><Relationship Id="rId6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jp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jpg"/><Relationship Id="rId4" Type="http://schemas.openxmlformats.org/officeDocument/2006/relationships/slide" Target="/ppt/slides/slide43.xml"/><Relationship Id="rId5" Type="http://schemas.openxmlformats.org/officeDocument/2006/relationships/slide" Target="/ppt/slides/slide44.xml"/><Relationship Id="rId6" Type="http://schemas.openxmlformats.org/officeDocument/2006/relationships/slide" Target="/ppt/slides/slide44.xml"/><Relationship Id="rId7" Type="http://schemas.openxmlformats.org/officeDocument/2006/relationships/slide" Target="/ppt/slides/slide42.xml"/><Relationship Id="rId8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41.xml"/><Relationship Id="rId4" Type="http://schemas.openxmlformats.org/officeDocument/2006/relationships/slide" Target="/ppt/slides/slide41.xml"/><Relationship Id="rId5" Type="http://schemas.openxmlformats.org/officeDocument/2006/relationships/image" Target="../media/image39.jpg"/><Relationship Id="rId6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41.xml"/><Relationship Id="rId4" Type="http://schemas.openxmlformats.org/officeDocument/2006/relationships/image" Target="../media/image44.jpg"/><Relationship Id="rId5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slide" Target="/ppt/slides/slide41.xml"/><Relationship Id="rId4" Type="http://schemas.openxmlformats.org/officeDocument/2006/relationships/image" Target="../media/image41.jpg"/><Relationship Id="rId5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4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285428" y="1520205"/>
            <a:ext cx="8463000" cy="43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비트캠프 안양지점 LMS 시스템</a:t>
            </a:r>
            <a:endParaRPr/>
          </a:p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99728" y="3824461"/>
            <a:ext cx="2016600" cy="21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10"/>
              </a:spcBef>
              <a:spcAft>
                <a:spcPts val="0"/>
              </a:spcAft>
              <a:buNone/>
            </a:pPr>
            <a:r>
              <a:rPr lang="ko"/>
              <a:t>1.0.0</a:t>
            </a:r>
            <a:endParaRPr/>
          </a:p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2466653" y="3824461"/>
            <a:ext cx="2016600" cy="21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10"/>
              </a:spcBef>
              <a:spcAft>
                <a:spcPts val="0"/>
              </a:spcAft>
              <a:buNone/>
            </a:pPr>
            <a:r>
              <a:rPr lang="ko"/>
              <a:t>2019-07-03</a:t>
            </a:r>
            <a:endParaRPr/>
          </a:p>
        </p:txBody>
      </p:sp>
      <p:sp>
        <p:nvSpPr>
          <p:cNvPr id="80" name="Google Shape;80;p19"/>
          <p:cNvSpPr txBox="1"/>
          <p:nvPr>
            <p:ph idx="3" type="body"/>
          </p:nvPr>
        </p:nvSpPr>
        <p:spPr>
          <a:xfrm>
            <a:off x="4509517" y="3824461"/>
            <a:ext cx="2016600" cy="21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10"/>
              </a:spcBef>
              <a:spcAft>
                <a:spcPts val="0"/>
              </a:spcAft>
              <a:buNone/>
            </a:pPr>
            <a:r>
              <a:rPr lang="ko"/>
              <a:t>6조</a:t>
            </a:r>
            <a:endParaRPr/>
          </a:p>
        </p:txBody>
      </p:sp>
      <p:sp>
        <p:nvSpPr>
          <p:cNvPr id="81" name="Google Shape;81;p19"/>
          <p:cNvSpPr txBox="1"/>
          <p:nvPr>
            <p:ph idx="4" type="body"/>
          </p:nvPr>
        </p:nvSpPr>
        <p:spPr>
          <a:xfrm>
            <a:off x="6569174" y="3824461"/>
            <a:ext cx="2016600" cy="21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10"/>
              </a:spcBef>
              <a:spcAft>
                <a:spcPts val="0"/>
              </a:spcAft>
              <a:buNone/>
            </a:pPr>
            <a:r>
              <a:rPr lang="ko"/>
              <a:t>황인준, 박재환, 박철용, 김경은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8950"/>
            <a:ext cx="6893599" cy="42292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" name="Google Shape;163;p28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56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비밀번호 찾기 페이지에서 입력한 아이디가 표시 됨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18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비밀번호를 새로 설정할 수 있도록 구현이 돼 있고 새 비밀번호와 새비밀번호 확인에 입력한 비밀번호가 일치해야만 변경이 가능하고 일치여부 메세지가 텍스트필드 아래에 출력됨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4" name="Google Shape;164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08.비밀번호 재설정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PW_Reset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 철 용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홈&gt;로그인&gt;비밀번호 찾기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8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2448375" y="24084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2448375" y="27809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29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강사 페이지 사이트맵을 표시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강사페이지 주메뉴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강사페이지 부메뉴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3" name="Google Shape;173;p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09. 관리자페이지(강사) - 메인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T_MAIN_001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메인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9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/>
          <p:nvPr/>
        </p:nvSpPr>
        <p:spPr>
          <a:xfrm>
            <a:off x="1593125" y="2091725"/>
            <a:ext cx="4800000" cy="52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/>
          <p:nvPr/>
        </p:nvSpPr>
        <p:spPr>
          <a:xfrm>
            <a:off x="6312675" y="19665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1593125" y="2659911"/>
            <a:ext cx="4800000" cy="9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6312675" y="26599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30"/>
          <p:cNvGraphicFramePr/>
          <p:nvPr/>
        </p:nvGraphicFramePr>
        <p:xfrm>
          <a:off x="6893600" y="7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39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76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한페이지에 강사가 맡는 반의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모든 수강생을 보여준다.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7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[입력]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화면이 전환없이 오늘 날짜에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  해당되는 입력칸이 활성화.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과거일자는 입력이 될 수 없도록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  변경.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입력 버튼을 누르면 저장 버튼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 으로 변경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입력을 누르면 페이지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TA_LIST_002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11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이름 이후로는 해당 월에 따른 일수를 모두 표시한다.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현재 수강생을 모두 표시한다.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[배경색상]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과거일자 : #EAEAEA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당일이후일자: #FFFFFF 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0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[텍스트 색상]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출석 : #333333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지각 : #F39C12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결석 : #C0392B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5" name="Google Shape;185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10. 출결목록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TA_LIST_001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출결관리 &gt; 출결목록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882" r="0" t="0"/>
          <a:stretch/>
        </p:blipFill>
        <p:spPr>
          <a:xfrm>
            <a:off x="0" y="708650"/>
            <a:ext cx="6893599" cy="44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/>
          <p:nvPr/>
        </p:nvSpPr>
        <p:spPr>
          <a:xfrm>
            <a:off x="6382950" y="18664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2454975" y="20917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4711700" y="22616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4701500" y="2542325"/>
            <a:ext cx="304500" cy="55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4110750" y="708650"/>
            <a:ext cx="79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LMS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31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043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2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강사가 관리하고 있는 반에 모든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수강생의 목록을 보여주고, 해당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하는 월에 따른 날짜를 보여준다.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48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[저장]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출결을 입력하고 출결 내용을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 저장.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저장을 눌러서 출결관리 목록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으로 이동 시 저장을 숨김,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입력 버튼 활성화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TA_LIST_001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72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당일에 해당되는 수강생의 칸이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활성화.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select 입력박스를 눌러서 선택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8" name="Google Shape;198;p3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11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. 출결입력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TA_LIST_002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출결관리 &gt; 출결목록 &gt; 입력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/>
          <p:nvPr/>
        </p:nvSpPr>
        <p:spPr>
          <a:xfrm>
            <a:off x="6393075" y="18259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2485350" y="28715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Google Shape;207;p32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수강생이 제출한 모든과제를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게시판형태로 보여준다.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- 1페이지당 5개씩 보여준다.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파일이 있으면 아이콘을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보여준다.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파일이 없으면 표시하지 않는다.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과제명을 클릭하여 상세보기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페이지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TS_DETAIL_002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제목, 작성자명으로 검색하여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과제를 검색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페이징(5page 단위)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8" name="Google Shape;208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12</a:t>
                      </a:r>
                      <a:r>
                        <a:rPr b="1" lang="ko" sz="1100">
                          <a:solidFill>
                            <a:schemeClr val="dk1"/>
                          </a:solidFill>
                        </a:rPr>
                        <a:t>. 과제관리 - 과제목록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TS_LIST_001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과제관리 &gt; 과제목록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12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84800"/>
            <a:ext cx="6893599" cy="422920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6281700" y="20689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3497850" y="33148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3331575" y="22628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4754475" y="35631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5" name="Google Shape;215;p32"/>
          <p:cNvSpPr/>
          <p:nvPr/>
        </p:nvSpPr>
        <p:spPr>
          <a:xfrm>
            <a:off x="3169125" y="3853350"/>
            <a:ext cx="17010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3169125" y="3563150"/>
            <a:ext cx="1701000" cy="22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33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선택한 과제 상세보기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과제파일 다운로드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상세페이지에서만 다운로드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가능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수정 페이지로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(추후 구현예정)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삭제 페이지로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(추후 구현예정)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2" name="Google Shape;222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13. 과제관리 - 과제 상세보기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TS_Detail_002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과제목록 &gt; 과제상세보기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13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3396075" y="33649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3680175" y="35902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4217325" y="35902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p34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강사가 작성한 학습자료를 게시판 목록으로 보여준다.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학습자료 상세보기 없음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파일 등록 페이지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TL_ADD_001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학습자료 검색기능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제목 검색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페이징 기능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파일 등록 시 : 파일 아이콘 표시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3" name="Google Shape;233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14. 학습자료관리 - 학습자료 목록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TL_LIST_001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학습자료관리 &gt; 학습자료목록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14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3446700" y="20891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6418500" y="33083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4208700" y="33083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4361100" y="36893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6234750" y="21893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p35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학습자료 명 입력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파일선택을 하면 데스크탑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경로를 보여주고, 선택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파일이 등록되면 파인선택 옆에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파일명 표시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등록 후 페이지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TL_LIST_001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6" name="Google Shape;246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15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. 학습자료관리 - 학습자료 등록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TL_ADD_001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학습자료관리 &gt; 학습자료 등록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15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/>
          <p:nvPr/>
        </p:nvSpPr>
        <p:spPr>
          <a:xfrm>
            <a:off x="3456825" y="26561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3533025" y="30110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4156500" y="33659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p36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시험 후 강사는 성적을 수동으로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입력해야 한다.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- 1페이지당 5개 로 표시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학생 성적 입력 페이지 이동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3"/>
                        </a:rPr>
                        <a:t>TG_ADD_001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성적을 미입력 : 빈값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성적을 입력 : 점수 표시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7" name="Google Shape;257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16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. 성적관리 - 학생성적목록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TG_LIST_001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성적관리 &gt; 성적목록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16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>
            <a:off x="6529275" y="38773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6376875" y="26581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6085125" y="2883425"/>
            <a:ext cx="486000" cy="96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37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학생성적 입력은 수동 입력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성적입력 활성화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점수를 수정, 입력 가능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입력된 성적을 저장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학생 성적 목록 페이지 이동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3"/>
                        </a:rPr>
                        <a:t>TG_LIST_001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8" name="Google Shape;268;p3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17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. 성적관리 - 학생성적입력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TG_ADD_001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성적관리 &gt; 성적목록 &gt; 입력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17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7500"/>
            <a:ext cx="6893599" cy="422919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/>
          <p:nvPr/>
        </p:nvSpPr>
        <p:spPr>
          <a:xfrm>
            <a:off x="6453075" y="26407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6453075" y="37790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107504" y="206375"/>
            <a:ext cx="7344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Malgun Gothic"/>
              <a:buNone/>
            </a:pPr>
            <a:r>
              <a:rPr lang="ko" sz="1440"/>
              <a:t>문서 이력</a:t>
            </a:r>
            <a:endParaRPr sz="1440"/>
          </a:p>
        </p:txBody>
      </p:sp>
      <p:graphicFrame>
        <p:nvGraphicFramePr>
          <p:cNvPr id="87" name="Google Shape;87;p20"/>
          <p:cNvGraphicFramePr/>
          <p:nvPr/>
        </p:nvGraphicFramePr>
        <p:xfrm>
          <a:off x="217612" y="6222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{04070FCC-0758-4668-9041-5B03010C2B40}</a:tableStyleId>
              </a:tblPr>
              <a:tblGrid>
                <a:gridCol w="603175"/>
                <a:gridCol w="904750"/>
                <a:gridCol w="1478300"/>
                <a:gridCol w="4931075"/>
                <a:gridCol w="714125"/>
              </a:tblGrid>
              <a:tr h="24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버전</a:t>
                      </a:r>
                      <a:endParaRPr/>
                    </a:p>
                  </a:txBody>
                  <a:tcPr marT="32650" marB="32650" marR="90325" marL="903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작성일자</a:t>
                      </a:r>
                      <a:endParaRPr/>
                    </a:p>
                  </a:txBody>
                  <a:tcPr marT="32650" marB="32650" marR="90325" marL="903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</a:t>
                      </a:r>
                      <a:endParaRPr/>
                    </a:p>
                  </a:txBody>
                  <a:tcPr marT="32650" marB="32650" marR="90325" marL="903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작업내용</a:t>
                      </a:r>
                      <a:endParaRPr/>
                    </a:p>
                  </a:txBody>
                  <a:tcPr marT="32650" marB="32650" marR="90325" marL="903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b="1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1.0.0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</a:t>
                      </a: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r>
                        <a:rPr lang="ko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.0</a:t>
                      </a: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.0</a:t>
                      </a: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최초배포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</a:t>
                      </a:r>
                      <a:r>
                        <a:rPr b="1" lang="ko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최초배포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황인준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1.0.0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2019.07.02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행정팀 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 추가 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박재환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1.0.0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2019.07.02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사용자관리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 추가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박철용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1.0.0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2019.07.02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강사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 추가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황인준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1.0.0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2019.07.02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수강생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스토리보드 추가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김경은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2650" marB="32650" marR="90325" marL="903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38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-  삭제예정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답변 등록 후 답변등록일자 표시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상태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1) 답변대기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2) 답변완료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Q&amp;A 상세 페이지로 이동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3"/>
                        </a:rPr>
                        <a:t>TQ_DETAIL_001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8" name="Google Shape;278;p3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18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. Q&amp;A - Q&amp;A목록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TQ_LIST_001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Q&amp;A &gt; Q&amp;A목록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18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/>
          <p:nvPr/>
        </p:nvSpPr>
        <p:spPr>
          <a:xfrm>
            <a:off x="6291075" y="21445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" name="Google Shape;282;p38"/>
          <p:cNvSpPr/>
          <p:nvPr/>
        </p:nvSpPr>
        <p:spPr>
          <a:xfrm>
            <a:off x="5685150" y="26311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3" name="Google Shape;283;p38"/>
          <p:cNvSpPr/>
          <p:nvPr/>
        </p:nvSpPr>
        <p:spPr>
          <a:xfrm>
            <a:off x="6294750" y="26311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3304750" y="26311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39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상세보기는 항목 수정 불가능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답변등록 페이지 이동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TQ_ADD_001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목록 페이지 이동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4"/>
                        </a:rPr>
                        <a:t>TQ_LIST_001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0" name="Google Shape;290;p3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19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. Q&amp;A - Q&amp;A상세보기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TQ_DETAIL_001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Q&amp;A &gt; Q&amp;A목록 &gt; Q&amp;A상세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19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291" name="Google Shape;29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67500"/>
            <a:ext cx="6893599" cy="422919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/>
          <p:nvPr/>
        </p:nvSpPr>
        <p:spPr>
          <a:xfrm>
            <a:off x="3797150" y="33213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4754475" y="33213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Google Shape;299;p40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수강생 질문이 제목으로 표시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답변 제목 입력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답변 내용 입력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답변등록 후 페이지 이동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3"/>
                        </a:rPr>
                        <a:t>TQ_DETAIL_001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답변취소 후 페이지 이동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TQ_DETAIL_001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작성자, 작성일자 입력 불가능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0" name="Google Shape;300;p4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20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. Q&amp;A - 답변등록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TQ_ADD_001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Q&amp;A &gt; Q&amp;A목록 &gt; Q&amp;A상세 &gt; 등록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301" name="Google Shape;3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/>
          <p:nvPr/>
        </p:nvSpPr>
        <p:spPr>
          <a:xfrm>
            <a:off x="5721625" y="29191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5721613" y="31953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3849200" y="35211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40"/>
          <p:cNvSpPr/>
          <p:nvPr/>
        </p:nvSpPr>
        <p:spPr>
          <a:xfrm>
            <a:off x="4795775" y="35537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4643375" y="26393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41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Q&amp;A 제목 수정한 것을 입력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Q&amp;A 내용 수정한 것을 입력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Q&amp;A 상세 페이지로 이동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TQ_DETAIL_001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Q&amp;A 리스트 페이지로 이동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TQ_LIST_001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3" name="Google Shape;313;p4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200625"/>
                <a:gridCol w="7820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21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. Q&amp;A - 답변수정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TQ_UPDATE_001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황인준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Q&amp;A &gt; Q&amp;A목록 &gt; Q&amp;A상세 &gt; 수정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314" name="Google Shape;3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/>
          <p:nvPr/>
        </p:nvSpPr>
        <p:spPr>
          <a:xfrm>
            <a:off x="5721625" y="29191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5721613" y="31953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3849200" y="35211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4795775" y="35537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7625"/>
            <a:ext cx="6893600" cy="42410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4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462100"/>
                <a:gridCol w="754050"/>
                <a:gridCol w="1438550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22. 행정메인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ADMIN_main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박재환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22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graphicFrame>
        <p:nvGraphicFramePr>
          <p:cNvPr id="326" name="Google Shape;326;p42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</a:t>
                      </a:r>
                      <a:r>
                        <a:rPr lang="ko" sz="900"/>
                        <a:t>행정 페이지 사이트맵을 표시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</a:t>
                      </a:r>
                      <a:r>
                        <a:rPr lang="ko" sz="900"/>
                        <a:t>행정 페이지 주 메뉴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행정 페이지 부 메뉴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7" name="Google Shape;3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/>
          <p:nvPr/>
        </p:nvSpPr>
        <p:spPr>
          <a:xfrm>
            <a:off x="5486500" y="18414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2662500" y="2015200"/>
            <a:ext cx="2823900" cy="55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5486500" y="25580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42"/>
          <p:cNvSpPr/>
          <p:nvPr/>
        </p:nvSpPr>
        <p:spPr>
          <a:xfrm>
            <a:off x="2662500" y="2579350"/>
            <a:ext cx="2823900" cy="157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825"/>
            <a:ext cx="6893599" cy="42291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7" name="Google Shape;337;p43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42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9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8688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삭제를 원하는 강좌를 선택하여 삭제버튼을 클릭 시, 해당 강좌들이 삭제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00000">
                <a:tc vMerge="1"/>
                <a:tc vMerge="1"/>
              </a:tr>
              <a:tr h="8688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강좌명을 클릭 시, 해당 강좌 상세 페이지로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howjump?jump=nextslide"/>
                        </a:rPr>
                        <a:t>ADMIN_lec_detail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11375">
                <a:tc vMerge="1"/>
                <a:tc vMerge="1"/>
              </a:tr>
              <a:tr h="109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추가 버튼을 클릭 시, 강좌 입력 페이지로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ADMIN_Lec_Add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8" name="Google Shape;338;p4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462100"/>
                <a:gridCol w="754050"/>
                <a:gridCol w="1438550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22</a:t>
                      </a:r>
                      <a:r>
                        <a:rPr b="1" lang="ko" sz="1000"/>
                        <a:t>. </a:t>
                      </a:r>
                      <a:r>
                        <a:rPr b="1" lang="ko" sz="1000"/>
                        <a:t>강좌목록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ADMIN_Lec_list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박재환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강좌개설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23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pic>
        <p:nvPicPr>
          <p:cNvPr id="339" name="Google Shape;33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/>
          <p:nvPr/>
        </p:nvSpPr>
        <p:spPr>
          <a:xfrm>
            <a:off x="1774825" y="20280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1" name="Google Shape;341;p43"/>
          <p:cNvSpPr/>
          <p:nvPr/>
        </p:nvSpPr>
        <p:spPr>
          <a:xfrm>
            <a:off x="1479375" y="2253325"/>
            <a:ext cx="362400" cy="197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/>
          <p:nvPr/>
        </p:nvSpPr>
        <p:spPr>
          <a:xfrm>
            <a:off x="5864150" y="4281925"/>
            <a:ext cx="7848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3"/>
          <p:cNvSpPr/>
          <p:nvPr/>
        </p:nvSpPr>
        <p:spPr>
          <a:xfrm>
            <a:off x="3479100" y="2701200"/>
            <a:ext cx="549000" cy="152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3945425" y="24591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6566725" y="40566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175"/>
            <a:ext cx="6893599" cy="42292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1" name="Google Shape;351;p44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해당 강좌의 상세한 정보를 표시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 vMerge="1"/>
                <a:tc vMerge="1"/>
              </a:tr>
              <a:tr h="682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수정 버튼 클릭 시, 수정 페이지로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ADMIN_Lec_Upd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 vMerge="1"/>
                <a:tc v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 버튼 클릭 시, 해당 강좌를 삭제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2" name="Google Shape;35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3" name="Google Shape;353;p4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480550"/>
                <a:gridCol w="735600"/>
                <a:gridCol w="1438550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23. 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강좌 상세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ADMIN_Lec_detail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박재환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강좌개설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24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354" name="Google Shape;354;p44"/>
          <p:cNvSpPr/>
          <p:nvPr/>
        </p:nvSpPr>
        <p:spPr>
          <a:xfrm>
            <a:off x="6046125" y="1935675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44"/>
          <p:cNvSpPr/>
          <p:nvPr/>
        </p:nvSpPr>
        <p:spPr>
          <a:xfrm>
            <a:off x="1634475" y="2101525"/>
            <a:ext cx="4694400" cy="245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4"/>
          <p:cNvSpPr/>
          <p:nvPr/>
        </p:nvSpPr>
        <p:spPr>
          <a:xfrm>
            <a:off x="4617525" y="4558950"/>
            <a:ext cx="7848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4"/>
          <p:cNvSpPr/>
          <p:nvPr/>
        </p:nvSpPr>
        <p:spPr>
          <a:xfrm>
            <a:off x="5480950" y="4558950"/>
            <a:ext cx="7848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5196850" y="43336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9" name="Google Shape;359;p44"/>
          <p:cNvSpPr/>
          <p:nvPr/>
        </p:nvSpPr>
        <p:spPr>
          <a:xfrm>
            <a:off x="6089025" y="43336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600"/>
            <a:ext cx="6893599" cy="4440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Google Shape;365;p45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8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75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500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[길이]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-강좌명: 50자 이하로 입력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-강사명: 5자 이하로 입력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제한인원: 최대 100명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[입력규칙]</a:t>
                      </a:r>
                      <a:br>
                        <a:rPr lang="ko" sz="1000"/>
                      </a:br>
                      <a:r>
                        <a:rPr lang="ko" sz="1000"/>
                        <a:t>기간: 연도 4자리 (예&gt;2019), 월은 리스트로 선택, 일은 1~31까지 입력가능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50075">
                <a:tc vMerge="1"/>
                <a:tc vMerge="1"/>
              </a:tr>
              <a:tr h="308450">
                <a:tc vMerge="1"/>
                <a:tc vMerge="1"/>
              </a:tr>
              <a:tr h="7500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해당 정보를 강좌 DB에 저장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강좌 상세 페이지로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ADMIN_Lec_detail 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50075">
                <a:tc vMerge="1"/>
                <a:tc vMerge="1"/>
              </a:tr>
            </a:tbl>
          </a:graphicData>
        </a:graphic>
      </p:graphicFrame>
      <p:graphicFrame>
        <p:nvGraphicFramePr>
          <p:cNvPr id="366" name="Google Shape;366;p4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646800"/>
                <a:gridCol w="726325"/>
                <a:gridCol w="128157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24. 강좌 추가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ADMIN_Lec_Add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박재환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강좌개설 &gt; 추가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25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367" name="Google Shape;36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/>
          <p:nvPr/>
        </p:nvSpPr>
        <p:spPr>
          <a:xfrm>
            <a:off x="5531725" y="3699400"/>
            <a:ext cx="7848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5"/>
          <p:cNvSpPr/>
          <p:nvPr/>
        </p:nvSpPr>
        <p:spPr>
          <a:xfrm>
            <a:off x="1778000" y="1892500"/>
            <a:ext cx="4609800" cy="187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5"/>
          <p:cNvSpPr/>
          <p:nvPr/>
        </p:nvSpPr>
        <p:spPr>
          <a:xfrm>
            <a:off x="6204100" y="1667200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6274275" y="3593975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600"/>
            <a:ext cx="6893599" cy="4436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7" name="Google Shape;377;p46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287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54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496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[길이]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-강좌명: 50자 이하로 입력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-강사명: 5자 이하로 입력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제한인원: 최대 100명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[입력규칙]</a:t>
                      </a:r>
                      <a:br>
                        <a:rPr lang="ko" sz="1000">
                          <a:solidFill>
                            <a:schemeClr val="dk1"/>
                          </a:solidFill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기간: 연도 4자리 (예&gt;2019), 월은 리스트로 선택, 일은 1~31까지 입력가능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해당 정보를 불러와서 각각 입력칸에 불러옴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353125">
                <a:tc vMerge="1"/>
                <a:tc vMerge="1"/>
              </a:tr>
              <a:tr h="5496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해당 정보를 강좌 DB에 저장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강좌 상세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4"/>
                        </a:rPr>
                        <a:t>ADMIN_Lec_detail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49625">
                <a:tc vMerge="1"/>
                <a:tc vMerge="1"/>
              </a:tr>
              <a:tr h="549625">
                <a:tc vMerge="1"/>
                <a:tc vMerge="1"/>
              </a:tr>
            </a:tbl>
          </a:graphicData>
        </a:graphic>
      </p:graphicFrame>
      <p:graphicFrame>
        <p:nvGraphicFramePr>
          <p:cNvPr id="378" name="Google Shape;378;p4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646800"/>
                <a:gridCol w="726325"/>
                <a:gridCol w="128157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25. 강좌 수정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ADMIN_Lec_Upd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박재환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강좌개설 &gt; 수정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26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379" name="Google Shape;3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6"/>
          <p:cNvSpPr/>
          <p:nvPr/>
        </p:nvSpPr>
        <p:spPr>
          <a:xfrm>
            <a:off x="5531725" y="4324975"/>
            <a:ext cx="7848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6"/>
          <p:cNvSpPr/>
          <p:nvPr/>
        </p:nvSpPr>
        <p:spPr>
          <a:xfrm>
            <a:off x="1778000" y="2121975"/>
            <a:ext cx="4538400" cy="220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6"/>
          <p:cNvSpPr/>
          <p:nvPr/>
        </p:nvSpPr>
        <p:spPr>
          <a:xfrm>
            <a:off x="6131675" y="1896575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" name="Google Shape;383;p46"/>
          <p:cNvSpPr/>
          <p:nvPr/>
        </p:nvSpPr>
        <p:spPr>
          <a:xfrm>
            <a:off x="6316400" y="4189425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825"/>
            <a:ext cx="6893599" cy="442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9" name="Google Shape;389;p47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37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47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강좌 검색 기능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0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수강생들이 신청한 정보를 보여줌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해당 체크 박스를 통하여 학생을 원하는 반으로 이동가능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6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반을 배정한 학생들의 정보를 보여줌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해당 체크 박스를 통하여 학생들을 반에서 뺌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71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&gt;&gt;&gt;버튼 : 왼쪽 테이블에서 체크한 수강생을 오른쪽 테이블로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&lt;&lt;&lt;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버튼 : 오른쪽 테이블에서 체크한 수강생을 왼쪽 테이블로 이동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17925">
                <a:tc vMerge="1"/>
                <a:tc vMerge="1"/>
              </a:tr>
            </a:tbl>
          </a:graphicData>
        </a:graphic>
      </p:graphicFrame>
      <p:graphicFrame>
        <p:nvGraphicFramePr>
          <p:cNvPr id="390" name="Google Shape;390;p4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26. 반 배정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ADMIN_Class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박재환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반 배정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27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391" name="Google Shape;3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/>
          <p:nvPr/>
        </p:nvSpPr>
        <p:spPr>
          <a:xfrm>
            <a:off x="4754475" y="1728600"/>
            <a:ext cx="20679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/>
          <p:nvPr/>
        </p:nvSpPr>
        <p:spPr>
          <a:xfrm>
            <a:off x="3477125" y="2513676"/>
            <a:ext cx="844500" cy="110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/>
          <p:nvPr/>
        </p:nvSpPr>
        <p:spPr>
          <a:xfrm>
            <a:off x="1634925" y="2242800"/>
            <a:ext cx="230400" cy="229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7"/>
          <p:cNvSpPr/>
          <p:nvPr/>
        </p:nvSpPr>
        <p:spPr>
          <a:xfrm>
            <a:off x="4456800" y="2166600"/>
            <a:ext cx="230400" cy="224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/>
          <p:nvPr/>
        </p:nvSpPr>
        <p:spPr>
          <a:xfrm>
            <a:off x="6566600" y="1655700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7" name="Google Shape;397;p47"/>
          <p:cNvSpPr/>
          <p:nvPr/>
        </p:nvSpPr>
        <p:spPr>
          <a:xfrm>
            <a:off x="1777400" y="2017500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4624000" y="2017500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9" name="Google Shape;399;p47"/>
          <p:cNvSpPr/>
          <p:nvPr/>
        </p:nvSpPr>
        <p:spPr>
          <a:xfrm>
            <a:off x="4096050" y="2288375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p21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밝고 푸른 계열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클릭 시, 회원가입 페이지로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클릭 시, 로그인 페이지로 이동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클릭 시, 메인 페이지로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home_main_001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마우스를 올리면, 아래 서브 메뉴가 나옴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클릭 시, 해당 페이지로 이동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3" name="Google Shape;93;p2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01. </a:t>
                      </a:r>
                      <a:r>
                        <a:rPr b="1" lang="ko" sz="1000"/>
                        <a:t>메인페이지(</a:t>
                      </a:r>
                      <a:r>
                        <a:rPr b="1" lang="ko" sz="1000"/>
                        <a:t>1/2</a:t>
                      </a:r>
                      <a:r>
                        <a:rPr b="1" lang="ko" sz="1000"/>
                        <a:t>)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HOME_main_001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박재환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94" name="Google Shape;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1307"/>
            <a:ext cx="6893601" cy="42301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/>
          <p:nvPr/>
        </p:nvSpPr>
        <p:spPr>
          <a:xfrm>
            <a:off x="6008925" y="7086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7" name="Google Shape;97;p21"/>
          <p:cNvSpPr/>
          <p:nvPr/>
        </p:nvSpPr>
        <p:spPr>
          <a:xfrm>
            <a:off x="6609500" y="7086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21"/>
          <p:cNvSpPr/>
          <p:nvPr/>
        </p:nvSpPr>
        <p:spPr>
          <a:xfrm>
            <a:off x="4044875" y="9842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21"/>
          <p:cNvSpPr/>
          <p:nvPr/>
        </p:nvSpPr>
        <p:spPr>
          <a:xfrm>
            <a:off x="6455675" y="13857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1068725" y="16558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600"/>
            <a:ext cx="6893599" cy="4440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5" name="Google Shape;405;p48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1~12까지 표시할 수 있는 리스트를 선택하도록 함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초기값은 지금 월값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 vMerge="1"/>
                <a:tc vMerge="1"/>
              </a:tr>
              <a:tr h="682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강좌 리스트를 선택하도록 함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82225">
                <a:tc vMerge="1"/>
                <a:tc v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해당 수강생의 출석을 표시하도록하고 맨끝에 총 출석일을 적음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06" name="Google Shape;406;p4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27. 출석목록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ADMIN_Attend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박재환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출석목록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28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407" name="Google Shape;4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/>
          <p:nvPr/>
        </p:nvSpPr>
        <p:spPr>
          <a:xfrm flipH="1" rot="10800000">
            <a:off x="5365125" y="1732375"/>
            <a:ext cx="877200" cy="36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8"/>
          <p:cNvSpPr/>
          <p:nvPr/>
        </p:nvSpPr>
        <p:spPr>
          <a:xfrm flipH="1" rot="10800000">
            <a:off x="4252425" y="2322450"/>
            <a:ext cx="2229900" cy="28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8"/>
          <p:cNvSpPr/>
          <p:nvPr/>
        </p:nvSpPr>
        <p:spPr>
          <a:xfrm>
            <a:off x="6242325" y="1656200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6394725" y="2100775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2" name="Google Shape;412;p48"/>
          <p:cNvSpPr/>
          <p:nvPr/>
        </p:nvSpPr>
        <p:spPr>
          <a:xfrm flipH="1" rot="10800000">
            <a:off x="1289000" y="2553899"/>
            <a:ext cx="5200200" cy="199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8"/>
          <p:cNvSpPr/>
          <p:nvPr/>
        </p:nvSpPr>
        <p:spPr>
          <a:xfrm>
            <a:off x="6451700" y="2392950"/>
            <a:ext cx="3270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oogle Shape;418;p4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28.공지사항 리스트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Notice_List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 철 용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홈&gt;LMS&gt;공지사항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29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7500"/>
            <a:ext cx="6893599" cy="422919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9"/>
          <p:cNvSpPr/>
          <p:nvPr/>
        </p:nvSpPr>
        <p:spPr>
          <a:xfrm>
            <a:off x="1519725" y="25717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5125350" y="20335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423" name="Google Shape;423;p49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543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71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게시글은 상단 공지 포함 10개가 한 페이지에 노출 됨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5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글쓰기 등록시 상단 노출을 선택 하면 게시글이 최상단에 노출 됨.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84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검색어를 통해 제목을 검색 할 수 있음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784800"/>
            <a:ext cx="6893599" cy="45464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9" name="Google Shape;429;p5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29.</a:t>
                      </a:r>
                      <a:r>
                        <a:rPr b="1" lang="ko" sz="1000"/>
                        <a:t>공지사항 상세보기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Notice_Detail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 철 용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홈&gt;LMS&gt;공지사항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30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430" name="Google Shape;4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/>
          <p:nvPr/>
        </p:nvSpPr>
        <p:spPr>
          <a:xfrm>
            <a:off x="3380575" y="45999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2" name="Google Shape;432;p50"/>
          <p:cNvSpPr/>
          <p:nvPr/>
        </p:nvSpPr>
        <p:spPr>
          <a:xfrm>
            <a:off x="3974725" y="45999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3" name="Google Shape;433;p50"/>
          <p:cNvSpPr/>
          <p:nvPr/>
        </p:nvSpPr>
        <p:spPr>
          <a:xfrm>
            <a:off x="4546575" y="45999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434" name="Google Shape;434;p50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버튼을 클릭하면 공지사항 리스트페이지로 돌아감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버튼을 클릭하면 공지사항 수정 페이지로 넘어감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버튼을 클릭하면 해당 게시물이 삭제 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4800"/>
            <a:ext cx="6893599" cy="45463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0" name="Google Shape;440;p5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30</a:t>
                      </a:r>
                      <a:r>
                        <a:rPr b="1" lang="ko" sz="1000"/>
                        <a:t>.공지사항 수정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Notice_Edit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 철 용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홈&gt;LMS&gt;공지사항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441" name="Google Shape;4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1"/>
          <p:cNvSpPr/>
          <p:nvPr/>
        </p:nvSpPr>
        <p:spPr>
          <a:xfrm>
            <a:off x="3665750" y="45999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51"/>
          <p:cNvSpPr/>
          <p:nvPr/>
        </p:nvSpPr>
        <p:spPr>
          <a:xfrm>
            <a:off x="4219425" y="45999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444" name="Google Shape;444;p51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36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페이지 내용 수정 완료후 버튼을 누르면 저장 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127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버튼을 누르면 해당 게시물 상세페이지로 이동함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808225"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8950"/>
            <a:ext cx="6893599" cy="45463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0" name="Google Shape;450;p5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31</a:t>
                      </a:r>
                      <a:r>
                        <a:rPr b="1" lang="ko" sz="1000"/>
                        <a:t>.공지사항 등록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Notice_Add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박 철 용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홈&gt;LMS&gt;공지사항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451" name="Google Shape;4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/>
          <p:nvPr/>
        </p:nvSpPr>
        <p:spPr>
          <a:xfrm>
            <a:off x="3665750" y="45999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2"/>
          <p:cNvSpPr/>
          <p:nvPr/>
        </p:nvSpPr>
        <p:spPr>
          <a:xfrm>
            <a:off x="4219425" y="45999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4" name="Google Shape;454;p52"/>
          <p:cNvSpPr/>
          <p:nvPr/>
        </p:nvSpPr>
        <p:spPr>
          <a:xfrm>
            <a:off x="6380800" y="18898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455" name="Google Shape;455;p52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체크박스를 선택하면 리스트 페이지에서 게시물이 최상단에 위치하게 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버튼을 클릭하면 게시글이 등록 되고 공지사항 리스트 페이지로 이동됨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버튼을 클릭하면 공지사항 리스트 페이지로 이동됨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Google Shape;460;p5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32.출결확인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User_Check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김경은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홈&gt;LMS&gt;출결확인&gt;출결현황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33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461" name="Google Shape;461;p53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현재 수강중인 과정의 출결상황을 보여준다.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클릭시 월별 선택 가능, 아래 월별보기의 달력이 해당 월로 바뀜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2" name="Google Shape;4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00" y="702750"/>
            <a:ext cx="5378951" cy="46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3"/>
          <p:cNvSpPr/>
          <p:nvPr/>
        </p:nvSpPr>
        <p:spPr>
          <a:xfrm>
            <a:off x="5014225" y="2631775"/>
            <a:ext cx="452400" cy="62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/>
          <p:nvPr/>
        </p:nvSpPr>
        <p:spPr>
          <a:xfrm>
            <a:off x="5466625" y="23464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p5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33.과제제출_목록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User_Assign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김경은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홈&gt;LMS&gt;과제제출&gt;과제목록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34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471" name="Google Shape;471;p54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30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54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학생이 제출한 과제가 게시판 목록으로 보여준다.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-상세보기 페이지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 User_Assign_Detail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글쓰기 페이지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User_Assign_Add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과제 검색기능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제목 검색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페이징 기능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파일 등록 시 : 파일 아이콘 표시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2" name="Google Shape;47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02750"/>
            <a:ext cx="6893599" cy="429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4"/>
          <p:cNvSpPr/>
          <p:nvPr/>
        </p:nvSpPr>
        <p:spPr>
          <a:xfrm>
            <a:off x="3557500" y="19757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5" name="Google Shape;475;p54"/>
          <p:cNvSpPr/>
          <p:nvPr/>
        </p:nvSpPr>
        <p:spPr>
          <a:xfrm>
            <a:off x="6453075" y="26804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6" name="Google Shape;476;p54"/>
          <p:cNvSpPr/>
          <p:nvPr/>
        </p:nvSpPr>
        <p:spPr>
          <a:xfrm>
            <a:off x="4754475" y="29057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54"/>
          <p:cNvSpPr/>
          <p:nvPr/>
        </p:nvSpPr>
        <p:spPr>
          <a:xfrm>
            <a:off x="4817775" y="33477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6354800" y="20415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9" name="Google Shape;479;p54"/>
          <p:cNvSpPr/>
          <p:nvPr/>
        </p:nvSpPr>
        <p:spPr>
          <a:xfrm>
            <a:off x="3084375" y="3073500"/>
            <a:ext cx="17334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4"/>
          <p:cNvSpPr/>
          <p:nvPr/>
        </p:nvSpPr>
        <p:spPr>
          <a:xfrm>
            <a:off x="3084375" y="3484450"/>
            <a:ext cx="17334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4"/>
          <p:cNvSpPr/>
          <p:nvPr/>
        </p:nvSpPr>
        <p:spPr>
          <a:xfrm>
            <a:off x="2530400" y="2201000"/>
            <a:ext cx="1733400" cy="64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4"/>
          <p:cNvSpPr/>
          <p:nvPr/>
        </p:nvSpPr>
        <p:spPr>
          <a:xfrm>
            <a:off x="6131575" y="2201000"/>
            <a:ext cx="360000" cy="64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4"/>
          <p:cNvSpPr/>
          <p:nvPr/>
        </p:nvSpPr>
        <p:spPr>
          <a:xfrm>
            <a:off x="6093075" y="2905750"/>
            <a:ext cx="444900" cy="2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8" name="Google Shape;488;p5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34. 과제제출_상세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User_Assign_Detail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김경은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홈&gt;LMS&gt;과제제출&gt;과제목록&gt;상세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35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489" name="Google Shape;489;p55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23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6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해당 과제의 상세내용이 보여진다.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6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첨부파일이 있을 시 파일명이 링크되며 클릭시 다운로드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9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-수정페이지로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4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- 게시글 삭제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4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게시판 목록페이지와 동일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0" name="Google Shape;490;p55"/>
          <p:cNvPicPr preferRelativeResize="0"/>
          <p:nvPr/>
        </p:nvPicPr>
        <p:blipFill rotWithShape="1">
          <a:blip r:embed="rId3">
            <a:alphaModFix/>
          </a:blip>
          <a:srcRect b="6151" l="0" r="0" t="14477"/>
          <a:stretch/>
        </p:blipFill>
        <p:spPr>
          <a:xfrm>
            <a:off x="815575" y="702750"/>
            <a:ext cx="5128119" cy="444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5"/>
          <p:cNvSpPr/>
          <p:nvPr/>
        </p:nvSpPr>
        <p:spPr>
          <a:xfrm>
            <a:off x="2818775" y="27064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3" name="Google Shape;493;p55"/>
          <p:cNvSpPr/>
          <p:nvPr/>
        </p:nvSpPr>
        <p:spPr>
          <a:xfrm>
            <a:off x="4994050" y="31975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4" name="Google Shape;494;p55"/>
          <p:cNvSpPr/>
          <p:nvPr/>
        </p:nvSpPr>
        <p:spPr>
          <a:xfrm>
            <a:off x="5428575" y="31975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5" name="Google Shape;495;p55"/>
          <p:cNvSpPr/>
          <p:nvPr/>
        </p:nvSpPr>
        <p:spPr>
          <a:xfrm>
            <a:off x="3007850" y="35416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1782425" y="3766925"/>
            <a:ext cx="4007400" cy="130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Google Shape;501;p5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35. 과제 제출_작성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User_Assign_Add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김경은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과제제출 &gt; 작성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36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502" name="Google Shape;502;p56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23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6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6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제목과 내용 입력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9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파일선택 누를시 업로드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4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게시글 내용이 과제DB에 저장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-목록페이지로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3"/>
                        </a:rPr>
                        <a:t>User_Assign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4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-목록페이지로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User_Assign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03" name="Google Shape;50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25" y="702750"/>
            <a:ext cx="5973927" cy="444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6"/>
          <p:cNvSpPr/>
          <p:nvPr/>
        </p:nvSpPr>
        <p:spPr>
          <a:xfrm>
            <a:off x="5136600" y="20323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3415000" y="37669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3744025" y="41210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8" name="Google Shape;508;p56"/>
          <p:cNvSpPr/>
          <p:nvPr/>
        </p:nvSpPr>
        <p:spPr>
          <a:xfrm>
            <a:off x="4470375" y="41210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" name="Google Shape;513;p5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36. 학습자료 다운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LM_down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김경은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홈&gt;LMS&gt; 학습자료다운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37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2019.07.02</a:t>
                      </a:r>
                      <a:endParaRPr sz="11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514" name="Google Shape;514;p57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수강 중인 강좌의 학습자료 다운로드 가능한 목록을 보여준다.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클릭시 학습자료 다운로드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학습자료 검색기능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제목 검색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페이징 기능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15" name="Google Shape;5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08600"/>
            <a:ext cx="6893599" cy="4229202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7"/>
          <p:cNvSpPr/>
          <p:nvPr/>
        </p:nvSpPr>
        <p:spPr>
          <a:xfrm>
            <a:off x="3502125" y="20323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8" name="Google Shape;518;p57"/>
          <p:cNvSpPr/>
          <p:nvPr/>
        </p:nvSpPr>
        <p:spPr>
          <a:xfrm>
            <a:off x="4754475" y="33698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9" name="Google Shape;519;p57"/>
          <p:cNvSpPr/>
          <p:nvPr/>
        </p:nvSpPr>
        <p:spPr>
          <a:xfrm>
            <a:off x="4796750" y="36777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105;p22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6" name="Google Shape;106;p2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02. 취업교육과정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HOME_SUB_001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황인준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취업교육과정 &gt; 국비교육과정 &gt; java 과정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1000"/>
            <a:ext cx="6588801" cy="404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Google Shape;524;p5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37. 성적확인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Score_check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김경은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홈&gt;LMS&gt; 성적확인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38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525" name="Google Shape;525;p58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수강중인 강좌의 성적이 보여진다.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26" name="Google Shape;526;p58"/>
          <p:cNvPicPr preferRelativeResize="0"/>
          <p:nvPr/>
        </p:nvPicPr>
        <p:blipFill rotWithShape="1">
          <a:blip r:embed="rId3">
            <a:alphaModFix/>
          </a:blip>
          <a:srcRect b="23124" l="0" r="0" t="0"/>
          <a:stretch/>
        </p:blipFill>
        <p:spPr>
          <a:xfrm>
            <a:off x="0" y="751150"/>
            <a:ext cx="6558688" cy="43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600"/>
            <a:ext cx="6893599" cy="42292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3" name="Google Shape;533;p5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38. Q&amp;A 리스트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Qna_list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김경은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Q&amp;A &gt; Q&amp;A 목록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39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534" name="Google Shape;534;p59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32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0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Q&amp;A질문 목록이 보여진다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7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-Q&amp;A 상세보기 페이지로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(답변 없을 때)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qna_detail_001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(답변 있을 때)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5"/>
                        </a:rPr>
                        <a:t>qna_detail_00</a:t>
                      </a:r>
                      <a:r>
                        <a:rPr lang="ko" sz="1000" u="sng">
                          <a:solidFill>
                            <a:schemeClr val="hlink"/>
                          </a:solidFill>
                          <a:hlinkClick action="ppaction://hlinksldjump" r:id="rId6"/>
                        </a:rPr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-Q&amp;A 질문등록 페이지로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7"/>
                        </a:rPr>
                        <a:t>Qna_add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학습자료 검색기능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제목 검색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 페이징 기능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35" name="Google Shape;535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/>
          <p:nvPr/>
        </p:nvSpPr>
        <p:spPr>
          <a:xfrm>
            <a:off x="3391325" y="25125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6453075" y="20493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4754475" y="36593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9" name="Google Shape;539;p59"/>
          <p:cNvSpPr/>
          <p:nvPr/>
        </p:nvSpPr>
        <p:spPr>
          <a:xfrm>
            <a:off x="4799300" y="39445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Google Shape;544;p6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39. Q&amp;A 질문등록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Qna_add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김경은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Q&amp;A &gt; Q&amp;A 등록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40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545" name="Google Shape;545;p60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제목과 내용 입력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질문이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Q&amp;A DB에 저장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-목록페이지로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Qna_list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-목록페이지로 이동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4"/>
                        </a:rPr>
                        <a:t>Qna_list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46" name="Google Shape;54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08600"/>
            <a:ext cx="6893599" cy="422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0"/>
          <p:cNvSpPr/>
          <p:nvPr/>
        </p:nvSpPr>
        <p:spPr>
          <a:xfrm>
            <a:off x="5783000" y="27105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9" name="Google Shape;549;p60"/>
          <p:cNvSpPr/>
          <p:nvPr/>
        </p:nvSpPr>
        <p:spPr>
          <a:xfrm>
            <a:off x="3830550" y="35360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0" name="Google Shape;550;p60"/>
          <p:cNvSpPr/>
          <p:nvPr/>
        </p:nvSpPr>
        <p:spPr>
          <a:xfrm>
            <a:off x="4754475" y="35360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5" name="Google Shape;555;p6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40. 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</a:rPr>
                        <a:t>Q&amp;A상세보기_답변 없을때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qna_detail_001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김경은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Q&amp;A &gt; 질문 상세1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41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556" name="Google Shape;556;p61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목록에서 선택했던 제목의 질문과 상세내용이 보여진다.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답변이 없을경우 질문만 보인다.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-목록페이지로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3"/>
                        </a:rPr>
                        <a:t>Qna_list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57" name="Google Shape;55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7500"/>
            <a:ext cx="6893599" cy="422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1"/>
          <p:cNvSpPr/>
          <p:nvPr/>
        </p:nvSpPr>
        <p:spPr>
          <a:xfrm>
            <a:off x="4203925" y="33477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6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41. Q&amp;A상세보기_답변 있을때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lang="ko" sz="900">
                          <a:solidFill>
                            <a:schemeClr val="dk1"/>
                          </a:solidFill>
                        </a:rPr>
                        <a:t>na_detail_002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김경은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홈 &gt; LMS &gt; Q&amp;A &gt; 질문 상세2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42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565" name="Google Shape;565;p62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목록에서 선택했던 제목의 질문과 상세내용이 보여진다.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답변이 있을경우 질문과 답변이 같이 보인다.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-목록페이지로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☞ page ID : </a:t>
                      </a:r>
                      <a:r>
                        <a:rPr lang="ko" sz="900" u="sng">
                          <a:solidFill>
                            <a:schemeClr val="accent5"/>
                          </a:solidFill>
                          <a:hlinkClick action="ppaction://hlinksldjump" r:id="rId3"/>
                        </a:rPr>
                        <a:t>Qna_list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66" name="Google Shape;566;p62"/>
          <p:cNvPicPr preferRelativeResize="0"/>
          <p:nvPr/>
        </p:nvPicPr>
        <p:blipFill rotWithShape="1">
          <a:blip r:embed="rId4">
            <a:alphaModFix/>
          </a:blip>
          <a:srcRect b="15311" l="0" r="0" t="0"/>
          <a:stretch/>
        </p:blipFill>
        <p:spPr>
          <a:xfrm>
            <a:off x="323200" y="702750"/>
            <a:ext cx="6254246" cy="444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2"/>
          <p:cNvSpPr/>
          <p:nvPr/>
        </p:nvSpPr>
        <p:spPr>
          <a:xfrm>
            <a:off x="4231625" y="45112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" name="Google Shape;573;p6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42. 회원탈퇴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member_leave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김경은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 &gt; LMS &gt; 회원탈퇴 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43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graphicFrame>
        <p:nvGraphicFramePr>
          <p:cNvPr id="574" name="Google Shape;574;p63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410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8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사용자 DB에서 해당회원 정보 삭제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75" name="Google Shape;5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08600"/>
            <a:ext cx="6893599" cy="4229202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3"/>
          <p:cNvSpPr/>
          <p:nvPr/>
        </p:nvSpPr>
        <p:spPr>
          <a:xfrm>
            <a:off x="4287900" y="34677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23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624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381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각 약관내용 아래에 체크박스를 선택 해야 다음 버튼을 누를 수 있고 다음 버튼을 누르면 회원가입 정보입력 페이지로 이동 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4" name="Google Shape;114;p2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03.회원가입 약관동의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SignUp_terms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박 철 용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홈&gt;회원가입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381" y="702750"/>
            <a:ext cx="3823168" cy="444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p24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4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아이디를 입력 할 수 있고 중복확인 버튼을 누르면 텍스트필드 아래에 사용 가능여부 메세지가 출력 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5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비밀번호와 비밀번호 재확인 공간에 설정할 비밀번호를 입력함. 입력한 비밀번호 동일여부 메세지가 아래에 출력됨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30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분실된 비밀번호를 찾을 때 사용하기 위한 비밀번호 찾기 질문. 여러가지 질문이 있고 사용자가 선택 후 답변을 작성함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2" name="Google Shape;122;p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04.회원가입 정보입력(1/2)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SignUp_Info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박 철 용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홈&gt;회원가입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778950"/>
            <a:ext cx="5861863" cy="43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/>
          <p:nvPr/>
        </p:nvSpPr>
        <p:spPr>
          <a:xfrm>
            <a:off x="2932925" y="17910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4"/>
          <p:cNvSpPr/>
          <p:nvPr/>
        </p:nvSpPr>
        <p:spPr>
          <a:xfrm>
            <a:off x="2932925" y="21927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2932925" y="295465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9951"/>
            <a:ext cx="6893600" cy="36365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Google Shape;133;p25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56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회원가입시 본인이 수강하는 강좌를 선택해야 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84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강사권한을 부여하기 위해 강사들에게는 별도로 확인코드가 주어지고 확인코드가 일치하게 되면 강사권한으로 회원가입이 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4" name="Google Shape;134;p2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05.회원가입 정보입력(2/2)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SignUp_Info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박 철 용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홈&gt;회원가입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5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2812875" y="24591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2812875" y="324547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8950"/>
            <a:ext cx="6893599" cy="42292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p26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4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아이디 기억하기를 체크 해 놓으면 차후 접속시 아이디는 입력 돼 있는 상태로 유지됨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5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버튼 클릭시 비밀번호 찾기 페이지로 이동함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30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버튼 클릭시 회원가입 페이지로 이동함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4" name="Google Shape;144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06.로그인 페이지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LogIn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박 철 용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홈&gt;로그인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6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2426675" y="3684425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105050" y="41064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4077050" y="41064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4800"/>
            <a:ext cx="6893599" cy="4229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27"/>
          <p:cNvGraphicFramePr/>
          <p:nvPr/>
        </p:nvGraphicFramePr>
        <p:xfrm>
          <a:off x="6893600" y="70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382850"/>
                <a:gridCol w="1867550"/>
              </a:tblGrid>
              <a:tr h="347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  <a:tr h="68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494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회원가입시 설정 해 놓았던 비밀번호 찾기 질문을 선택후 알맞은 답변을 입력해야 비밀번호를 찾을 수 있음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1157225">
                <a:tc vMerge="1"/>
                <a:tc vMerge="1"/>
              </a:tr>
              <a:tr h="1304450">
                <a:tc vMerge="1"/>
                <a:tc vMerge="1"/>
              </a:tr>
            </a:tbl>
          </a:graphicData>
        </a:graphic>
      </p:graphicFrame>
      <p:graphicFrame>
        <p:nvGraphicFramePr>
          <p:cNvPr id="155" name="Google Shape;155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{372D5E81-0F7D-44C5-8BAE-388ED36CA1C9}</a:tableStyleId>
              </a:tblPr>
              <a:tblGrid>
                <a:gridCol w="1289000"/>
                <a:gridCol w="2739125"/>
                <a:gridCol w="726350"/>
                <a:gridCol w="1189225"/>
                <a:gridCol w="793475"/>
                <a:gridCol w="906425"/>
                <a:gridCol w="1500375"/>
              </a:tblGrid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07.비밀번호 </a:t>
                      </a:r>
                      <a:r>
                        <a:rPr b="1" lang="ko" sz="1000"/>
                        <a:t>찾기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Page_ID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Find_PW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박 철 용</a:t>
                      </a:r>
                      <a:endParaRPr sz="9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LOCATION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홈&gt;로그인&gt;비밀번호 찾기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7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작성일자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2019.07.02</a:t>
                      </a:r>
                      <a:endParaRPr sz="900"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00" y="173450"/>
            <a:ext cx="1499411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/>
          <p:nvPr/>
        </p:nvSpPr>
        <p:spPr>
          <a:xfrm>
            <a:off x="3256925" y="3107300"/>
            <a:ext cx="284100" cy="225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표지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간지등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